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362-4D6B-4939-9805-0489A8646FBD}" type="datetimeFigureOut">
              <a:rPr lang="en-US" smtClean="0"/>
              <a:t>2013-12-11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F193-EC3B-45AE-8EE5-DB9A141E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61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362-4D6B-4939-9805-0489A8646FBD}" type="datetimeFigureOut">
              <a:rPr lang="en-US" smtClean="0"/>
              <a:t>2013-12-11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F193-EC3B-45AE-8EE5-DB9A141E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0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362-4D6B-4939-9805-0489A8646FBD}" type="datetimeFigureOut">
              <a:rPr lang="en-US" smtClean="0"/>
              <a:t>2013-12-11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F193-EC3B-45AE-8EE5-DB9A141E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76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362-4D6B-4939-9805-0489A8646FBD}" type="datetimeFigureOut">
              <a:rPr lang="en-US" smtClean="0"/>
              <a:t>2013-12-11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F193-EC3B-45AE-8EE5-DB9A141E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84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362-4D6B-4939-9805-0489A8646FBD}" type="datetimeFigureOut">
              <a:rPr lang="en-US" smtClean="0"/>
              <a:t>2013-12-11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F193-EC3B-45AE-8EE5-DB9A141E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06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362-4D6B-4939-9805-0489A8646FBD}" type="datetimeFigureOut">
              <a:rPr lang="en-US" smtClean="0"/>
              <a:t>2013-12-11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F193-EC3B-45AE-8EE5-DB9A141E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8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362-4D6B-4939-9805-0489A8646FBD}" type="datetimeFigureOut">
              <a:rPr lang="en-US" smtClean="0"/>
              <a:t>2013-12-11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F193-EC3B-45AE-8EE5-DB9A141E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44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362-4D6B-4939-9805-0489A8646FBD}" type="datetimeFigureOut">
              <a:rPr lang="en-US" smtClean="0"/>
              <a:t>2013-12-11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F193-EC3B-45AE-8EE5-DB9A141E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0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362-4D6B-4939-9805-0489A8646FBD}" type="datetimeFigureOut">
              <a:rPr lang="en-US" smtClean="0"/>
              <a:t>2013-12-11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F193-EC3B-45AE-8EE5-DB9A141E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7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362-4D6B-4939-9805-0489A8646FBD}" type="datetimeFigureOut">
              <a:rPr lang="en-US" smtClean="0"/>
              <a:t>2013-12-11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F193-EC3B-45AE-8EE5-DB9A141E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362-4D6B-4939-9805-0489A8646FBD}" type="datetimeFigureOut">
              <a:rPr lang="en-US" smtClean="0"/>
              <a:t>2013-12-11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F193-EC3B-45AE-8EE5-DB9A141E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1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362-4D6B-4939-9805-0489A8646FBD}" type="datetimeFigureOut">
              <a:rPr lang="en-US" smtClean="0"/>
              <a:t>2013-12-11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F193-EC3B-45AE-8EE5-DB9A141E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6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362-4D6B-4939-9805-0489A8646FBD}" type="datetimeFigureOut">
              <a:rPr lang="en-US" smtClean="0"/>
              <a:t>2013-12-11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F193-EC3B-45AE-8EE5-DB9A141E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362-4D6B-4939-9805-0489A8646FBD}" type="datetimeFigureOut">
              <a:rPr lang="en-US" smtClean="0"/>
              <a:t>2013-12-11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F193-EC3B-45AE-8EE5-DB9A141E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362-4D6B-4939-9805-0489A8646FBD}" type="datetimeFigureOut">
              <a:rPr lang="en-US" smtClean="0"/>
              <a:t>2013-12-11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F193-EC3B-45AE-8EE5-DB9A141E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2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362-4D6B-4939-9805-0489A8646FBD}" type="datetimeFigureOut">
              <a:rPr lang="en-US" smtClean="0"/>
              <a:t>2013-12-11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F193-EC3B-45AE-8EE5-DB9A141E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8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E2E8362-4D6B-4939-9805-0489A8646FBD}" type="datetimeFigureOut">
              <a:rPr lang="en-US" smtClean="0"/>
              <a:t>2013-12-11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C7DF193-EC3B-45AE-8EE5-DB9A141E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2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E2E8362-4D6B-4939-9805-0489A8646FBD}" type="datetimeFigureOut">
              <a:rPr lang="en-US" smtClean="0"/>
              <a:t>2013-12-11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C7DF193-EC3B-45AE-8EE5-DB9A141E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403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Are grades the devil?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Nolan brown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56" y="609601"/>
            <a:ext cx="1769364" cy="1843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5464" y="609601"/>
            <a:ext cx="2208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=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63" y="725111"/>
            <a:ext cx="1838325" cy="1454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36301" y="609601"/>
            <a:ext cx="15958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52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crazy theory that grades are harmful to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One of the leading figures for this new concept on grades is Alfie Kohn</a:t>
            </a:r>
          </a:p>
          <a:p>
            <a:pPr lvl="1"/>
            <a:r>
              <a:rPr lang="en-US" dirty="0" smtClean="0"/>
              <a:t>Scholar, teacher, professor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98" y="1562100"/>
            <a:ext cx="2559170" cy="341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Grades should be given a </a:t>
            </a:r>
            <a:br>
              <a:rPr lang="en-US" dirty="0" smtClean="0"/>
            </a:br>
            <a:r>
              <a:rPr lang="en-US" dirty="0" smtClean="0"/>
              <a:t>Re-evaluation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Grades tend to reduce students’ preference for challenging </a:t>
            </a:r>
            <a:r>
              <a:rPr lang="en-US" dirty="0" smtClean="0">
                <a:effectLst/>
              </a:rPr>
              <a:t>tasks </a:t>
            </a:r>
          </a:p>
          <a:p>
            <a:r>
              <a:rPr lang="en-US" dirty="0" smtClean="0">
                <a:effectLst/>
              </a:rPr>
              <a:t>Grades </a:t>
            </a:r>
            <a:r>
              <a:rPr lang="en-US" dirty="0">
                <a:effectLst/>
              </a:rPr>
              <a:t>tend to reduce the quality of the students’ </a:t>
            </a:r>
            <a:r>
              <a:rPr lang="en-US" dirty="0" smtClean="0">
                <a:effectLst/>
              </a:rPr>
              <a:t>thinking </a:t>
            </a:r>
          </a:p>
          <a:p>
            <a:r>
              <a:rPr lang="en-US" dirty="0" smtClean="0">
                <a:effectLst/>
              </a:rPr>
              <a:t>Grades </a:t>
            </a:r>
            <a:r>
              <a:rPr lang="en-US" dirty="0">
                <a:effectLst/>
              </a:rPr>
              <a:t>aren’t valid, reliable, or </a:t>
            </a:r>
            <a:r>
              <a:rPr lang="en-US" dirty="0" smtClean="0">
                <a:effectLst/>
              </a:rPr>
              <a:t>objective </a:t>
            </a:r>
          </a:p>
          <a:p>
            <a:r>
              <a:rPr lang="en-US" dirty="0" smtClean="0">
                <a:effectLst/>
              </a:rPr>
              <a:t>Grades </a:t>
            </a:r>
            <a:r>
              <a:rPr lang="en-US" dirty="0">
                <a:effectLst/>
              </a:rPr>
              <a:t>distort the </a:t>
            </a:r>
            <a:r>
              <a:rPr lang="en-US" dirty="0" smtClean="0">
                <a:effectLst/>
              </a:rPr>
              <a:t>curriculum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380" y="4183811"/>
            <a:ext cx="2587925" cy="25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for re-evaluation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Grades waste a lot of time that could be spent </a:t>
            </a:r>
            <a:r>
              <a:rPr lang="en-US" dirty="0" smtClean="0">
                <a:effectLst/>
              </a:rPr>
              <a:t>learning </a:t>
            </a:r>
          </a:p>
          <a:p>
            <a:r>
              <a:rPr lang="en-US" dirty="0" smtClean="0">
                <a:effectLst/>
              </a:rPr>
              <a:t>Grades </a:t>
            </a:r>
            <a:r>
              <a:rPr lang="en-US" dirty="0">
                <a:effectLst/>
              </a:rPr>
              <a:t>encourage </a:t>
            </a:r>
            <a:r>
              <a:rPr lang="en-US" dirty="0" smtClean="0">
                <a:effectLst/>
              </a:rPr>
              <a:t>cheating </a:t>
            </a:r>
          </a:p>
          <a:p>
            <a:r>
              <a:rPr lang="en-US" dirty="0" smtClean="0">
                <a:effectLst/>
              </a:rPr>
              <a:t>Grades </a:t>
            </a:r>
            <a:r>
              <a:rPr lang="en-US" dirty="0">
                <a:effectLst/>
              </a:rPr>
              <a:t>spoil teachers’ relationship with students, and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Grades </a:t>
            </a:r>
            <a:r>
              <a:rPr lang="en-US" dirty="0">
                <a:effectLst/>
              </a:rPr>
              <a:t>spoil students’ relationship with each other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87" y="1771774"/>
            <a:ext cx="4137254" cy="50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Grades are good, Why not to change a 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Grades provide great “incentive” to work hard</a:t>
            </a:r>
          </a:p>
          <a:p>
            <a:r>
              <a:rPr lang="en-US" dirty="0" smtClean="0"/>
              <a:t>Without grades students would be lazy ( Do nothing )</a:t>
            </a:r>
          </a:p>
          <a:p>
            <a:r>
              <a:rPr lang="en-US" dirty="0" smtClean="0"/>
              <a:t>Grades provide the resources needed to evaluate students Grade school performance</a:t>
            </a:r>
          </a:p>
          <a:p>
            <a:r>
              <a:rPr lang="en-US" dirty="0" smtClean="0"/>
              <a:t>Grades are necessary for college admissions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39" y="1498270"/>
            <a:ext cx="2612697" cy="267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2666999"/>
            <a:ext cx="4060315" cy="3124201"/>
          </a:xfrm>
        </p:spPr>
        <p:txBody>
          <a:bodyPr/>
          <a:lstStyle/>
          <a:p>
            <a:r>
              <a:rPr lang="en-US" dirty="0" smtClean="0"/>
              <a:t>Are the negatives valid?</a:t>
            </a:r>
          </a:p>
          <a:p>
            <a:pPr lvl="1"/>
            <a:r>
              <a:rPr lang="en-US" dirty="0" smtClean="0"/>
              <a:t>Cheating</a:t>
            </a:r>
          </a:p>
          <a:p>
            <a:pPr lvl="1"/>
            <a:r>
              <a:rPr lang="en-US" dirty="0" smtClean="0"/>
              <a:t>Relationships</a:t>
            </a:r>
          </a:p>
          <a:p>
            <a:pPr lvl="1"/>
            <a:r>
              <a:rPr lang="en-US" dirty="0" smtClean="0"/>
              <a:t>Critical/creative thinking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5087" y="2605177"/>
            <a:ext cx="47704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POSITIVES VALID?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INCENTIVE / (FEAR?)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EVALUATION/ (BAD TEST TAKERS?)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ADMISIONS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lecture on grading </a:t>
            </a:r>
            <a:r>
              <a:rPr lang="en-US" dirty="0" err="1" smtClean="0"/>
              <a:t>vs</a:t>
            </a:r>
            <a:r>
              <a:rPr lang="en-US" dirty="0" smtClean="0"/>
              <a:t> non-grading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http://www.bing.com/videos/search?q=alfie+kohn&amp;go=&amp;qs=ds&amp;form=VBREQY#view=detail&amp;mid=253C0F9B05DC46F4C8A9253C0F9B05DC46F4C8A9</a:t>
            </a:r>
          </a:p>
        </p:txBody>
      </p:sp>
    </p:spTree>
    <p:extLst>
      <p:ext uri="{BB962C8B-B14F-4D97-AF65-F5344CB8AC3E}">
        <p14:creationId xmlns:p14="http://schemas.microsoft.com/office/powerpoint/2010/main" val="35217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I was open minded, but after what I’ve heard, seen, witnessed and researched…</a:t>
            </a:r>
          </a:p>
          <a:p>
            <a:pPr lvl="1"/>
            <a:r>
              <a:rPr lang="en-US" dirty="0" smtClean="0"/>
              <a:t>Conclusion: non-grading = a very good idea to experiment, a system with many potential benefits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35" y="0"/>
            <a:ext cx="24669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77</TotalTime>
  <Words>237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Batang</vt:lpstr>
      <vt:lpstr>Arial</vt:lpstr>
      <vt:lpstr>Century Gothic</vt:lpstr>
      <vt:lpstr>Mesh</vt:lpstr>
      <vt:lpstr>Are grades the devil?</vt:lpstr>
      <vt:lpstr>The crazy theory that grades are harmful to students</vt:lpstr>
      <vt:lpstr>Why Grades should be given a  Re-evaluation</vt:lpstr>
      <vt:lpstr>Causes for re-evaluation continued</vt:lpstr>
      <vt:lpstr>Why Grades are good, Why not to change a thing</vt:lpstr>
      <vt:lpstr>Evaluating points</vt:lpstr>
      <vt:lpstr>Great lecture on grading vs non-grading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grades the devil?</dc:title>
  <dc:creator>Nolan Brown</dc:creator>
  <cp:lastModifiedBy>Nolan Brown</cp:lastModifiedBy>
  <cp:revision>14</cp:revision>
  <dcterms:created xsi:type="dcterms:W3CDTF">2013-12-11T06:51:45Z</dcterms:created>
  <dcterms:modified xsi:type="dcterms:W3CDTF">2013-12-11T08:09:33Z</dcterms:modified>
</cp:coreProperties>
</file>